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B30FB-E9F6-CDDD-95BC-B6C872BD2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F48AF0-4600-518E-BF51-1318BC5AC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63E63D-620E-F414-5309-431DB950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BC03B7-AF43-FE3D-04CD-B6407389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53613F-408D-80D9-E9CE-BA052C26F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10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EF879-85EE-606D-69BF-E55066FA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77079F5-7943-0F9B-8571-148360F0C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14FF94-F7FA-10D2-18AB-A735B378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D8D88-FA26-39E4-9937-255907F9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C4B6D8-A688-C9A5-69C3-AAB40227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88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5394C29-9BA0-D603-F979-AC2D19EB9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73E3B1-589A-7683-368C-BA8895459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AAF181-3836-30D7-7ABC-DFAA69F54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BEF38A-D150-782A-B3A7-78A9DA94C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724C5F-A2B0-41E7-8FB9-55CB516D6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EFD4F-1A02-2585-2594-2A5D5FCC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F99121-8181-4773-C615-C9E24240A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E75D1F-1949-6E0A-303C-E56AB4C0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0A9CA7-7A53-C4D5-4C07-710F5ECB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F5BF57-DA57-98DF-DC7C-AFA01BC6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8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1D523-D94B-7394-2D84-FC965D78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0C0D41-2887-F231-5E57-90DF4B737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F263A6-BD38-4EF0-9AB2-31E92746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1C0A31-CE90-60B6-48CC-A5C121AB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43E7E0-DFA4-E461-5721-0FEC8EA9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98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45836-8301-F8CB-D704-09186531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2D3F9C-79B8-C8A7-B15E-FBCD2508E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4683E2-6C23-57DE-097F-C0C0EEFD5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3AC2F8-3503-DD6F-06EE-C1F0381C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51F5AC-DBE4-1DE2-EAA0-EFF2219D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B58F2A-B12B-8ADA-4B3D-19C5FBF3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9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9BECD-5769-EC8B-11BC-233D9EB5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D6DEE4-FBF6-DF89-369E-9781CB4AA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63274AD-0172-3262-1DE9-FA35A3713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7FC06B-83A8-1DD5-1E41-2684638CB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7DBD92-6A6D-E126-0E01-5AD323FA2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236D4DB-8240-62FD-F495-554DB815E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F01589C-F962-9E33-D52A-C15B259D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C0FEBD-BD77-2F05-2AD2-26988D96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72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FBEF2-C2E2-3D10-E2B2-EA91A4ED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8B7206-3438-853E-8078-117725C3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6E452A9-2079-FA65-67AF-7DB5BE657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63A65D-5F70-9204-0620-7F11179C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9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5C5D9C-C1A8-25D5-3497-FE2FAC21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5E6F22-6B60-05F7-4DB3-74BB4C00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151005-C378-D268-2D5E-CAA50B42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1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802ED-B791-BFC6-6AF8-99CF5A19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D40BA-158F-C8C2-AEE8-19A3A2A22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3B183B-D92B-69CF-F9DB-CADA24B05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C35202-9ED3-6040-C280-C29184D0F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CAD40C-5816-68C8-16A8-8CBAE12D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9133C4-1CE8-5BC4-EC06-0F4004B0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56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12D34-06BF-424D-9397-01059207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734FAA-392F-0158-BE68-D90F6C634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DF9970-A3A1-8EC3-CF56-B8E1CF206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2485D7-0D31-2BB6-549E-2675A091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54AC8B-FC4D-FADB-FD42-71D4899E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0D772E-C33A-30E5-EFFD-8288DEB7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40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B9C682-8D47-A039-D38A-A252537B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E921B6-9C9D-168C-5928-1445776B4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69F4B-B122-377E-970D-76F9B7C48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636A9-03FF-451F-91AB-2E56B344D43C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F0A203-71A0-FCD9-01FB-23DAAF8BB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EB567-D62B-15F8-BA9B-C205A0D45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C010-7C45-4A02-9F39-749B478512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85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justice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C8F01-971E-7912-638C-5F4EF9E87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581" y="845575"/>
            <a:ext cx="10658167" cy="2583426"/>
          </a:xfrm>
        </p:spPr>
        <p:txBody>
          <a:bodyPr>
            <a:noAutofit/>
          </a:bodyPr>
          <a:lstStyle/>
          <a:p>
            <a:r>
              <a:rPr lang="cs-CZ" sz="9000" dirty="0"/>
              <a:t>Postup </a:t>
            </a:r>
            <a:r>
              <a:rPr lang="cs-CZ" sz="9000"/>
              <a:t>k zápisu </a:t>
            </a:r>
            <a:r>
              <a:rPr lang="cs-CZ" sz="9000" dirty="0"/>
              <a:t>změn do veřejného rejstříku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856072-7E9D-5634-5BB5-EFDC4FAC6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838"/>
            <a:ext cx="9144000" cy="2583426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r>
              <a:rPr lang="cs-CZ" sz="4000" dirty="0">
                <a:hlinkClick r:id="rId2"/>
              </a:rPr>
              <a:t>www.justice.cz</a:t>
            </a:r>
            <a:endParaRPr lang="cs-CZ" sz="4000" dirty="0"/>
          </a:p>
          <a:p>
            <a:endParaRPr lang="cs-CZ" dirty="0"/>
          </a:p>
          <a:p>
            <a:endParaRPr lang="cs-CZ" dirty="0"/>
          </a:p>
          <a:p>
            <a:endParaRPr lang="cs-CZ" sz="1800" dirty="0"/>
          </a:p>
          <a:p>
            <a:r>
              <a:rPr lang="cs-CZ" sz="1800" dirty="0"/>
              <a:t>Vytvořil: </a:t>
            </a:r>
            <a:r>
              <a:rPr lang="cs-CZ" sz="1800"/>
              <a:t>Sabina Hanzelková</a:t>
            </a:r>
            <a:r>
              <a:rPr lang="cs-CZ" sz="1800" dirty="0"/>
              <a:t>, Česká unie sportu Karviná</a:t>
            </a:r>
          </a:p>
          <a:p>
            <a:r>
              <a:rPr lang="cs-CZ" sz="1800" dirty="0"/>
              <a:t>cuskarvina@seznam.cz</a:t>
            </a:r>
          </a:p>
        </p:txBody>
      </p:sp>
    </p:spTree>
    <p:extLst>
      <p:ext uri="{BB962C8B-B14F-4D97-AF65-F5344CB8AC3E}">
        <p14:creationId xmlns:p14="http://schemas.microsoft.com/office/powerpoint/2010/main" val="154171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5F63B-D219-4840-D7DE-D171E7F6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33387" cy="1542334"/>
          </a:xfrm>
        </p:spPr>
        <p:txBody>
          <a:bodyPr>
            <a:normAutofit/>
          </a:bodyPr>
          <a:lstStyle/>
          <a:p>
            <a:r>
              <a:rPr lang="cs-CZ" dirty="0"/>
              <a:t>Vyplníme osobní údaje.</a:t>
            </a:r>
            <a:br>
              <a:rPr lang="cs-CZ" dirty="0"/>
            </a:br>
            <a:r>
              <a:rPr lang="cs-CZ" dirty="0"/>
              <a:t>Rodné číslo se zadává s lomítkem.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8A00E5-E211-B74D-C744-01423DA2E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4624" r="21291" b="42795"/>
          <a:stretch/>
        </p:blipFill>
        <p:spPr>
          <a:xfrm>
            <a:off x="1472185" y="2458065"/>
            <a:ext cx="9616144" cy="39230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275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60934-D527-4CF4-D0BE-FA4C8D7E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 vyplnění adresy klik na                  a adresu proklikem potvrdíme.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037AB5-4200-A2E6-6933-658CE9C54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32044" r="20941" b="29349"/>
          <a:stretch/>
        </p:blipFill>
        <p:spPr>
          <a:xfrm>
            <a:off x="3806312" y="1913502"/>
            <a:ext cx="7590504" cy="2751252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65B3A23-EDEF-67AA-4607-C77A659A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19" y="460121"/>
            <a:ext cx="2051864" cy="4641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BD2F603-B117-3961-A15E-4AC47BC90F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81" t="34409" r="21854" b="44664"/>
          <a:stretch/>
        </p:blipFill>
        <p:spPr>
          <a:xfrm>
            <a:off x="292509" y="4916171"/>
            <a:ext cx="7777225" cy="1576704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B0614FB-DA02-9044-D6CA-01CE6319FC7B}"/>
              </a:ext>
            </a:extLst>
          </p:cNvPr>
          <p:cNvSpPr/>
          <p:nvPr/>
        </p:nvSpPr>
        <p:spPr>
          <a:xfrm>
            <a:off x="2212258" y="2554640"/>
            <a:ext cx="1720644" cy="4991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C7F0087F-F64B-9DE8-A86B-59B9A7673F1A}"/>
              </a:ext>
            </a:extLst>
          </p:cNvPr>
          <p:cNvSpPr/>
          <p:nvPr/>
        </p:nvSpPr>
        <p:spPr>
          <a:xfrm rot="10800000">
            <a:off x="3549445" y="5201071"/>
            <a:ext cx="1661652" cy="2654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33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95C2F-6B8D-8A20-B64B-1EFA96BE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Vyplníme poslední část a dáme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47FDC89-25AE-6820-27BA-ED1827D58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7" t="22509" r="21048" b="42187"/>
          <a:stretch/>
        </p:blipFill>
        <p:spPr>
          <a:xfrm>
            <a:off x="2273570" y="1983658"/>
            <a:ext cx="9692289" cy="324710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5687479-FE13-C4E0-C39C-E78CE0BA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764" y="744768"/>
            <a:ext cx="1213412" cy="562923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F4CA5D1-2CFA-66A3-FF6D-50A6C84B1BAF}"/>
              </a:ext>
            </a:extLst>
          </p:cNvPr>
          <p:cNvSpPr/>
          <p:nvPr/>
        </p:nvSpPr>
        <p:spPr>
          <a:xfrm>
            <a:off x="1093839" y="4864509"/>
            <a:ext cx="1265903" cy="4817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04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4CEE3C9-C198-AD78-EA62-D35DCBE2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9469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>
                <a:solidFill>
                  <a:srgbClr val="FF0000"/>
                </a:solidFill>
              </a:rPr>
              <a:t>Stejným způsobem vymažeme, či přidáme, další členy statutárního orgánu, kontrolní komise aj….</a:t>
            </a:r>
            <a:br>
              <a:rPr lang="cs-CZ" sz="6000" b="1" dirty="0">
                <a:solidFill>
                  <a:srgbClr val="FF0000"/>
                </a:solidFill>
              </a:rPr>
            </a:br>
            <a:br>
              <a:rPr lang="cs-CZ" sz="6000" b="1" dirty="0">
                <a:solidFill>
                  <a:srgbClr val="FF0000"/>
                </a:solidFill>
              </a:rPr>
            </a:br>
            <a:r>
              <a:rPr lang="cs-CZ" sz="6000" b="1" dirty="0">
                <a:highlight>
                  <a:srgbClr val="FFFF00"/>
                </a:highlight>
              </a:rPr>
              <a:t>Celou předmětnou část si dole uložíme.</a:t>
            </a:r>
          </a:p>
        </p:txBody>
      </p:sp>
    </p:spTree>
    <p:extLst>
      <p:ext uri="{BB962C8B-B14F-4D97-AF65-F5344CB8AC3E}">
        <p14:creationId xmlns:p14="http://schemas.microsoft.com/office/powerpoint/2010/main" val="101523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1CF7F-1FA7-5D05-4D7E-653CE1009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6" y="2834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Uložení nás vrátilo zpět na stránku ze slajdu č. 5. </a:t>
            </a:r>
            <a:br>
              <a:rPr lang="cs-CZ" dirty="0"/>
            </a:br>
            <a:r>
              <a:rPr lang="cs-CZ" dirty="0"/>
              <a:t>Nyní si vyplníme </a:t>
            </a:r>
            <a:r>
              <a:rPr lang="cs-CZ" dirty="0">
                <a:highlight>
                  <a:srgbClr val="FFFF00"/>
                </a:highlight>
              </a:rPr>
              <a:t>závěrečnou část ---- klik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A675A0-3422-E57A-1A7B-FBE5BC909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6" t="21935" r="20107" b="18280"/>
          <a:stretch/>
        </p:blipFill>
        <p:spPr>
          <a:xfrm>
            <a:off x="2969341" y="1810262"/>
            <a:ext cx="9045679" cy="4838047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1ACF107-2374-F1C6-CFD1-836FD6FFAA92}"/>
              </a:ext>
            </a:extLst>
          </p:cNvPr>
          <p:cNvSpPr/>
          <p:nvPr/>
        </p:nvSpPr>
        <p:spPr>
          <a:xfrm>
            <a:off x="1111044" y="2733368"/>
            <a:ext cx="2163097" cy="7865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808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492EC-EFA3-8AFB-E489-33EF080A2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2" y="462116"/>
            <a:ext cx="10940846" cy="1278194"/>
          </a:xfrm>
        </p:spPr>
        <p:txBody>
          <a:bodyPr>
            <a:noAutofit/>
          </a:bodyPr>
          <a:lstStyle/>
          <a:p>
            <a:br>
              <a:rPr lang="cs-CZ" sz="3600" dirty="0"/>
            </a:br>
            <a:br>
              <a:rPr lang="cs-CZ" sz="3600" dirty="0"/>
            </a:br>
            <a:r>
              <a:rPr lang="cs-CZ" sz="3200" b="1" u="sng" dirty="0"/>
              <a:t>V této části vyplníme</a:t>
            </a:r>
            <a:r>
              <a:rPr lang="cs-CZ" sz="3200" dirty="0"/>
              <a:t>:</a:t>
            </a:r>
            <a:br>
              <a:rPr lang="cs-CZ" sz="3200" dirty="0"/>
            </a:br>
            <a:r>
              <a:rPr lang="cs-CZ" sz="3200" dirty="0"/>
              <a:t>- kdo tento návrh podává za navrhovatele (spolek)/např. předseda</a:t>
            </a:r>
            <a:br>
              <a:rPr lang="cs-CZ" sz="3200" dirty="0"/>
            </a:br>
            <a:r>
              <a:rPr lang="cs-CZ" sz="3200" dirty="0"/>
              <a:t>- přílohy / více k přílohám viz další slajd</a:t>
            </a:r>
            <a:br>
              <a:rPr lang="cs-CZ" sz="3200" dirty="0"/>
            </a:br>
            <a:br>
              <a:rPr lang="cs-CZ" sz="3200" dirty="0"/>
            </a:br>
            <a:r>
              <a:rPr lang="cs-CZ" sz="3200" b="1" dirty="0">
                <a:highlight>
                  <a:srgbClr val="FFFF00"/>
                </a:highlight>
              </a:rPr>
              <a:t>Po vyplnění si celou závěrečnou část dole uložíme.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42E84B-FD78-33BE-1D0B-21094BFF5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9" t="41434" r="20484" b="18566"/>
          <a:stretch/>
        </p:blipFill>
        <p:spPr>
          <a:xfrm>
            <a:off x="2526891" y="3035435"/>
            <a:ext cx="9572844" cy="360922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FF0B135-B535-D285-C033-8E68C652D43F}"/>
              </a:ext>
            </a:extLst>
          </p:cNvPr>
          <p:cNvSpPr/>
          <p:nvPr/>
        </p:nvSpPr>
        <p:spPr>
          <a:xfrm>
            <a:off x="1140542" y="3527323"/>
            <a:ext cx="1302774" cy="5358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EB56EA4-6B46-6E63-AA41-311FDAD63599}"/>
              </a:ext>
            </a:extLst>
          </p:cNvPr>
          <p:cNvSpPr/>
          <p:nvPr/>
        </p:nvSpPr>
        <p:spPr>
          <a:xfrm>
            <a:off x="1140542" y="5206181"/>
            <a:ext cx="1302774" cy="5358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495BE55-30BE-90B6-868F-A1204B1819B2}"/>
              </a:ext>
            </a:extLst>
          </p:cNvPr>
          <p:cNvSpPr/>
          <p:nvPr/>
        </p:nvSpPr>
        <p:spPr>
          <a:xfrm>
            <a:off x="1140542" y="6000136"/>
            <a:ext cx="1302774" cy="5358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8A979-1581-7CE9-E72A-42DE72CF7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972"/>
          </a:xfrm>
        </p:spPr>
        <p:txBody>
          <a:bodyPr>
            <a:normAutofit/>
          </a:bodyPr>
          <a:lstStyle/>
          <a:p>
            <a:r>
              <a:rPr lang="cs-CZ" b="1" dirty="0"/>
              <a:t>PŘÍLOHY</a:t>
            </a:r>
            <a:br>
              <a:rPr lang="cs-CZ" b="1" dirty="0"/>
            </a:br>
            <a:br>
              <a:rPr lang="cs-CZ" dirty="0"/>
            </a:br>
            <a:r>
              <a:rPr lang="cs-CZ" sz="2700" dirty="0"/>
              <a:t>V souladu s § 19 zákona č. 304/2013 Sb., o veřejných rejstřících právnických a fyzických osob, je třeba k návrhu na zápis do veřejného rejstříku </a:t>
            </a:r>
            <a:r>
              <a:rPr lang="cs-CZ" sz="2700" b="1" dirty="0"/>
              <a:t>doložit listiny o skutečnostech, které mají být zapsány</a:t>
            </a:r>
            <a:r>
              <a:rPr lang="cs-CZ" sz="2700" dirty="0"/>
              <a:t>. Jedná se tedy o listiny, které prokazují skutečnosti, které navrhovatel navrhuje v návrhu na zápis do veřejného rejstříku zapsat.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/>
              <a:t>Např. zápis z volební valné hromady, prezenční listinu..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/>
              <a:t>Mj je potřeba přiložit také </a:t>
            </a:r>
            <a:r>
              <a:rPr lang="cs-CZ" sz="2700" b="1" dirty="0"/>
              <a:t>Čestné prohlášení k zápisu do veřejného rejstříku</a:t>
            </a:r>
            <a:r>
              <a:rPr lang="cs-CZ" sz="2700" dirty="0"/>
              <a:t>. Tedy souhlas volené osoby k zápisu s úředně ověřeným podpisem. </a:t>
            </a:r>
            <a:br>
              <a:rPr lang="cs-CZ" sz="2700" dirty="0"/>
            </a:b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65982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1D7AF-9CE0-697D-46C6-1FD64579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1" y="305931"/>
            <a:ext cx="10515600" cy="2763292"/>
          </a:xfrm>
        </p:spPr>
        <p:txBody>
          <a:bodyPr>
            <a:noAutofit/>
          </a:bodyPr>
          <a:lstStyle/>
          <a:p>
            <a:r>
              <a:rPr lang="cs-CZ" sz="4000" b="1" dirty="0">
                <a:highlight>
                  <a:srgbClr val="FFFF00"/>
                </a:highlight>
              </a:rPr>
              <a:t>Vše potřebné máme vyplněno.</a:t>
            </a:r>
            <a:br>
              <a:rPr lang="cs-CZ" sz="3200" b="1" dirty="0">
                <a:highlight>
                  <a:srgbClr val="FFFF00"/>
                </a:highlight>
              </a:rPr>
            </a:br>
            <a:br>
              <a:rPr lang="cs-CZ" sz="3200" b="1" dirty="0"/>
            </a:br>
            <a:r>
              <a:rPr lang="cs-CZ" sz="3200" dirty="0"/>
              <a:t>V tuto chvíli lze provést kontrolu údajů přes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Pokud jsou všechny údaje v pořádku, dáme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87D1E8-6058-B44F-380C-2115CE4B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0" t="33979" r="19193" b="28461"/>
          <a:stretch/>
        </p:blipFill>
        <p:spPr>
          <a:xfrm>
            <a:off x="3179877" y="3387213"/>
            <a:ext cx="8658162" cy="294967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B9A0DD5-4513-ECF6-3AEE-F8E4AE1F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975" y="1391475"/>
            <a:ext cx="2078703" cy="5284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F76A094-7C90-7C5C-2F9A-C29D3AE81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259" y="2401588"/>
            <a:ext cx="2208133" cy="426987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B6A3084-61EC-9500-70E0-9F09AD7D847A}"/>
              </a:ext>
            </a:extLst>
          </p:cNvPr>
          <p:cNvSpPr/>
          <p:nvPr/>
        </p:nvSpPr>
        <p:spPr>
          <a:xfrm rot="18721298">
            <a:off x="4640825" y="5049403"/>
            <a:ext cx="1199536" cy="4424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809553C3-4D8F-D287-3FF4-DC8352049B9B}"/>
              </a:ext>
            </a:extLst>
          </p:cNvPr>
          <p:cNvSpPr/>
          <p:nvPr/>
        </p:nvSpPr>
        <p:spPr>
          <a:xfrm rot="8016792">
            <a:off x="7150817" y="3911549"/>
            <a:ext cx="1190847" cy="39570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391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06C01C-DA24-F547-4F0E-7F3897D5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961671" cy="962230"/>
          </a:xfrm>
        </p:spPr>
        <p:txBody>
          <a:bodyPr>
            <a:normAutofit fontScale="90000"/>
          </a:bodyPr>
          <a:lstStyle/>
          <a:p>
            <a:r>
              <a:rPr lang="cs-CZ" sz="4000" b="1" dirty="0"/>
              <a:t>Nyní už jen zvolíme způsob podání a dáme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7410A3-C437-F9DA-219D-6CD359FB7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84" t="40555" r="19193" b="8101"/>
          <a:stretch/>
        </p:blipFill>
        <p:spPr>
          <a:xfrm>
            <a:off x="2553994" y="1916778"/>
            <a:ext cx="9293877" cy="42726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B76F6A9-8791-CC79-F546-BA8AD7C12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871" y="668593"/>
            <a:ext cx="1386348" cy="422506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4C64D111-92A7-1CD4-D272-BDF9BE8D8A67}"/>
              </a:ext>
            </a:extLst>
          </p:cNvPr>
          <p:cNvSpPr/>
          <p:nvPr/>
        </p:nvSpPr>
        <p:spPr>
          <a:xfrm>
            <a:off x="1084006" y="2576052"/>
            <a:ext cx="1718187" cy="4817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739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5647F-8D76-8C5C-3ACA-D669E643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8427"/>
            <a:ext cx="10370574" cy="145517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Vysvětlivky k jednotlivým volbám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4F536A-9ACA-F1DE-8558-A4657E37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4" t="50344" r="21344" b="22280"/>
          <a:stretch/>
        </p:blipFill>
        <p:spPr>
          <a:xfrm>
            <a:off x="164100" y="2556387"/>
            <a:ext cx="11863799" cy="319548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9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2A8C1-AD5F-9F18-5483-0804CD88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 prvním kroku na stránkách </a:t>
            </a:r>
            <a:r>
              <a:rPr lang="cs-CZ" dirty="0">
                <a:hlinkClick r:id="rId2"/>
              </a:rPr>
              <a:t>www.justice.cz</a:t>
            </a:r>
            <a:r>
              <a:rPr lang="cs-CZ" dirty="0"/>
              <a:t> klikneme na </a:t>
            </a:r>
            <a:r>
              <a:rPr lang="cs-CZ" dirty="0">
                <a:highlight>
                  <a:srgbClr val="FFFF00"/>
                </a:highlight>
              </a:rPr>
              <a:t>PODÁNÍ DO VEŘEJNÉHO REJSTŘÍKU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189BB5C-DE12-4F3A-C1F5-6E1B9174E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460" b="18940"/>
          <a:stretch/>
        </p:blipFill>
        <p:spPr>
          <a:xfrm>
            <a:off x="953729" y="2458065"/>
            <a:ext cx="10937451" cy="4159045"/>
          </a:xfr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2FA2582-C792-18F1-62AE-D9A8B1F3A311}"/>
              </a:ext>
            </a:extLst>
          </p:cNvPr>
          <p:cNvSpPr/>
          <p:nvPr/>
        </p:nvSpPr>
        <p:spPr>
          <a:xfrm>
            <a:off x="491613" y="5692877"/>
            <a:ext cx="1081548" cy="5014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91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87BA2-B456-AFCD-7E3E-4AB9FB34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 klik na </a:t>
            </a:r>
            <a:r>
              <a:rPr lang="cs-CZ" dirty="0">
                <a:highlight>
                  <a:srgbClr val="FFFF00"/>
                </a:highlight>
              </a:rPr>
              <a:t>Inteligentní formulář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8EACFE1-5AE7-C575-8143-6100A7A60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13" t="13178" r="13140" b="19034"/>
          <a:stretch/>
        </p:blipFill>
        <p:spPr>
          <a:xfrm>
            <a:off x="2654710" y="1789471"/>
            <a:ext cx="9292404" cy="4798142"/>
          </a:xfr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C070E211-F70E-9AE1-6D3E-F1AC8F176731}"/>
              </a:ext>
            </a:extLst>
          </p:cNvPr>
          <p:cNvSpPr/>
          <p:nvPr/>
        </p:nvSpPr>
        <p:spPr>
          <a:xfrm>
            <a:off x="1917290" y="5230761"/>
            <a:ext cx="1474839" cy="6489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10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5BD0F-AA2D-BBBE-8E58-0DD37AC8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Typ podávaného návrhu</a:t>
            </a:r>
            <a:r>
              <a:rPr lang="cs-CZ" sz="3600" dirty="0"/>
              <a:t>: </a:t>
            </a:r>
            <a:r>
              <a:rPr lang="cs-CZ" sz="3600" dirty="0">
                <a:highlight>
                  <a:srgbClr val="FFFF00"/>
                </a:highlight>
              </a:rPr>
              <a:t>Změna zapsaných údajů</a:t>
            </a:r>
            <a:br>
              <a:rPr lang="cs-CZ" sz="3600" dirty="0"/>
            </a:br>
            <a:r>
              <a:rPr lang="cs-CZ" sz="3600" b="1" dirty="0"/>
              <a:t>Identifikační číslo existujícího subjektu</a:t>
            </a:r>
            <a:r>
              <a:rPr lang="cs-CZ" sz="3600" dirty="0"/>
              <a:t>: </a:t>
            </a:r>
            <a:r>
              <a:rPr lang="cs-CZ" sz="3600" dirty="0">
                <a:highlight>
                  <a:srgbClr val="FFFF00"/>
                </a:highlight>
              </a:rPr>
              <a:t>Vyplníte Vaše IČO</a:t>
            </a:r>
            <a:br>
              <a:rPr lang="cs-CZ" dirty="0"/>
            </a:br>
            <a:r>
              <a:rPr lang="cs-CZ" sz="3600" b="1" dirty="0"/>
              <a:t>Dále klik na</a:t>
            </a:r>
            <a:r>
              <a:rPr lang="cs-CZ" dirty="0"/>
              <a:t>: </a:t>
            </a:r>
            <a:r>
              <a:rPr lang="cs-CZ" sz="3600" dirty="0">
                <a:highlight>
                  <a:srgbClr val="FFFF00"/>
                </a:highlight>
              </a:rPr>
              <a:t>Vytvořit návrh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323F43-C55C-1B82-8D35-C3769E3B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6" t="26810" r="14189" b="4797"/>
          <a:stretch/>
        </p:blipFill>
        <p:spPr>
          <a:xfrm>
            <a:off x="2418301" y="1690687"/>
            <a:ext cx="9624125" cy="5167313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2D3B948-874A-21FB-1ED6-8668B553949D}"/>
              </a:ext>
            </a:extLst>
          </p:cNvPr>
          <p:cNvSpPr/>
          <p:nvPr/>
        </p:nvSpPr>
        <p:spPr>
          <a:xfrm>
            <a:off x="1415845" y="5653549"/>
            <a:ext cx="1543665" cy="3637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6B2397A-CE7A-425D-7414-775DF7976297}"/>
              </a:ext>
            </a:extLst>
          </p:cNvPr>
          <p:cNvSpPr/>
          <p:nvPr/>
        </p:nvSpPr>
        <p:spPr>
          <a:xfrm>
            <a:off x="1415846" y="6492875"/>
            <a:ext cx="1543664" cy="3637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C1A351C8-E549-656D-4247-B3625C72C68C}"/>
              </a:ext>
            </a:extLst>
          </p:cNvPr>
          <p:cNvSpPr/>
          <p:nvPr/>
        </p:nvSpPr>
        <p:spPr>
          <a:xfrm rot="10800000">
            <a:off x="6665226" y="5948515"/>
            <a:ext cx="1671484" cy="36379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91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76740-829B-80C2-1021-61628B8A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Nejdříve vyplníme </a:t>
            </a:r>
            <a:r>
              <a:rPr lang="cs-CZ" dirty="0">
                <a:highlight>
                  <a:srgbClr val="FFFF00"/>
                </a:highlight>
              </a:rPr>
              <a:t>předmětnou část  ----  klik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FAADC0-39D7-F54E-E0C8-2C0705419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6" t="21935" r="20107" b="18280"/>
          <a:stretch/>
        </p:blipFill>
        <p:spPr>
          <a:xfrm>
            <a:off x="3057832" y="1770933"/>
            <a:ext cx="9045679" cy="4838047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D7E67818-55A4-42A7-1B31-05FD4AB172DE}"/>
              </a:ext>
            </a:extLst>
          </p:cNvPr>
          <p:cNvSpPr/>
          <p:nvPr/>
        </p:nvSpPr>
        <p:spPr>
          <a:xfrm>
            <a:off x="1347019" y="5112774"/>
            <a:ext cx="2094272" cy="8455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37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5D46F-84DA-5C7E-D7E4-034F8078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Dle vysvětlivek k ikonám zvolíme, co chceme u daného subjektu udělat.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0D9A1B-FECB-241B-465C-A4078307B8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0" t="45500" r="20436" b="17633"/>
          <a:stretch/>
        </p:blipFill>
        <p:spPr>
          <a:xfrm>
            <a:off x="558291" y="1986116"/>
            <a:ext cx="11437064" cy="37657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520BE44-8AC9-330E-D64D-E0648ACA8094}"/>
              </a:ext>
            </a:extLst>
          </p:cNvPr>
          <p:cNvSpPr/>
          <p:nvPr/>
        </p:nvSpPr>
        <p:spPr>
          <a:xfrm>
            <a:off x="1327355" y="3165987"/>
            <a:ext cx="6145161" cy="747252"/>
          </a:xfrm>
          <a:prstGeom prst="rect">
            <a:avLst/>
          </a:prstGeom>
          <a:solidFill>
            <a:schemeClr val="accent4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2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65642-08B1-99F1-4CD6-DD9E7B75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Nejčastější změnou je změna </a:t>
            </a:r>
            <a:r>
              <a:rPr lang="cs-CZ" sz="3200" dirty="0">
                <a:highlight>
                  <a:srgbClr val="FFFF00"/>
                </a:highlight>
              </a:rPr>
              <a:t>člena statutárního orgánu</a:t>
            </a:r>
            <a:r>
              <a:rPr lang="cs-CZ" sz="3200" dirty="0"/>
              <a:t> či členů výkonného výboru. Postup je stejný. </a:t>
            </a:r>
            <a:br>
              <a:rPr lang="cs-CZ" sz="3200" dirty="0"/>
            </a:br>
            <a:r>
              <a:rPr lang="cs-CZ" sz="3200" dirty="0"/>
              <a:t>Nejdříve je třeba vymazat původní údaj.         ----- klik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8715FC-6614-F79B-FE64-8225B94B9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3" t="29104" r="21370" b="37061"/>
          <a:stretch/>
        </p:blipFill>
        <p:spPr>
          <a:xfrm>
            <a:off x="0" y="2249129"/>
            <a:ext cx="9930580" cy="317133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B547076-5039-587C-8E62-F0AE8F2BF7BE}"/>
              </a:ext>
            </a:extLst>
          </p:cNvPr>
          <p:cNvSpPr/>
          <p:nvPr/>
        </p:nvSpPr>
        <p:spPr>
          <a:xfrm rot="10800000">
            <a:off x="9930580" y="2750575"/>
            <a:ext cx="1592826" cy="678425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D8533C3-816B-A612-8B29-F0B3B1BC8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273" y="1213699"/>
            <a:ext cx="407757" cy="3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1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2C98A-5AE1-132D-2F42-B6B63EA2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V dalším kroku vyplníme </a:t>
            </a:r>
            <a:r>
              <a:rPr lang="cs-CZ" sz="3200" dirty="0">
                <a:highlight>
                  <a:srgbClr val="FFFF00"/>
                </a:highlight>
              </a:rPr>
              <a:t>Den zániku funkce </a:t>
            </a:r>
            <a:r>
              <a:rPr lang="cs-CZ" sz="3200" dirty="0"/>
              <a:t>(datum konání volební schůze – 1D)a </a:t>
            </a:r>
            <a:r>
              <a:rPr lang="cs-CZ" sz="3200" dirty="0">
                <a:highlight>
                  <a:srgbClr val="FFFF00"/>
                </a:highlight>
              </a:rPr>
              <a:t>Den zániku členství </a:t>
            </a:r>
            <a:r>
              <a:rPr lang="cs-CZ" sz="3200" dirty="0"/>
              <a:t>(stejné jako den zániku funkce) a </a:t>
            </a:r>
            <a:r>
              <a:rPr lang="cs-CZ" sz="3200" dirty="0">
                <a:highlight>
                  <a:srgbClr val="FFFF00"/>
                </a:highlight>
              </a:rPr>
              <a:t>Uložíme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6E51E24-EA5B-D6C2-1D6E-029A41A53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39" t="26953" r="21452" b="23585"/>
          <a:stretch/>
        </p:blipFill>
        <p:spPr>
          <a:xfrm>
            <a:off x="2487560" y="1868129"/>
            <a:ext cx="9576619" cy="453837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5C6ED89-2931-FEF7-E596-A0EE6B9822A9}"/>
              </a:ext>
            </a:extLst>
          </p:cNvPr>
          <p:cNvSpPr/>
          <p:nvPr/>
        </p:nvSpPr>
        <p:spPr>
          <a:xfrm>
            <a:off x="1258528" y="5220700"/>
            <a:ext cx="1307691" cy="31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810FA988-B2FC-3507-5F49-1496929D7F98}"/>
              </a:ext>
            </a:extLst>
          </p:cNvPr>
          <p:cNvSpPr/>
          <p:nvPr/>
        </p:nvSpPr>
        <p:spPr>
          <a:xfrm>
            <a:off x="1258527" y="5656283"/>
            <a:ext cx="1307691" cy="31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3DC0AD7B-40EB-58EE-6E82-FE2EB273D2D5}"/>
              </a:ext>
            </a:extLst>
          </p:cNvPr>
          <p:cNvSpPr/>
          <p:nvPr/>
        </p:nvSpPr>
        <p:spPr>
          <a:xfrm rot="10800000">
            <a:off x="3559277" y="5940750"/>
            <a:ext cx="1071718" cy="3104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11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EB542-A443-2BD4-D92D-8B3F2CD4C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Původní člen je vymazaný.</a:t>
            </a:r>
            <a:br>
              <a:rPr lang="cs-CZ" sz="4000" dirty="0"/>
            </a:br>
            <a:r>
              <a:rPr lang="cs-CZ" sz="4000" dirty="0"/>
              <a:t>Nyní </a:t>
            </a:r>
            <a:r>
              <a:rPr lang="cs-CZ" sz="4000" dirty="0">
                <a:highlight>
                  <a:srgbClr val="FFFF00"/>
                </a:highlight>
              </a:rPr>
              <a:t>přidáme novou fyzickou osobu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BA736B-D5CE-AD05-24C4-DEBAD7C78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5" t="21792" r="20968" b="26595"/>
          <a:stretch/>
        </p:blipFill>
        <p:spPr>
          <a:xfrm>
            <a:off x="2146386" y="1655404"/>
            <a:ext cx="9957124" cy="4837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F7170E7-58E8-F5D0-2A50-8D3751D784E5}"/>
              </a:ext>
            </a:extLst>
          </p:cNvPr>
          <p:cNvSpPr/>
          <p:nvPr/>
        </p:nvSpPr>
        <p:spPr>
          <a:xfrm>
            <a:off x="337250" y="6105832"/>
            <a:ext cx="1809136" cy="48536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2346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408</Words>
  <Application>Microsoft Office PowerPoint</Application>
  <PresentationFormat>Širokoúhlá obrazovka</PresentationFormat>
  <Paragraphs>26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Postup k zápisu změn do veřejného rejstříku</vt:lpstr>
      <vt:lpstr>V prvním kroku na stránkách www.justice.cz klikneme na PODÁNÍ DO VEŘEJNÉHO REJSTŘÍKU</vt:lpstr>
      <vt:lpstr>Dále klik na Inteligentní formulář</vt:lpstr>
      <vt:lpstr>Typ podávaného návrhu: Změna zapsaných údajů Identifikační číslo existujícího subjektu: Vyplníte Vaše IČO Dále klik na: Vytvořit návrh</vt:lpstr>
      <vt:lpstr>Nejdříve vyplníme předmětnou část  ----  klik</vt:lpstr>
      <vt:lpstr>Dle vysvětlivek k ikonám zvolíme, co chceme u daného subjektu udělat. </vt:lpstr>
      <vt:lpstr>Nejčastější změnou je změna člena statutárního orgánu či členů výkonného výboru. Postup je stejný.  Nejdříve je třeba vymazat původní údaj.         ----- klik</vt:lpstr>
      <vt:lpstr>V dalším kroku vyplníme Den zániku funkce (datum konání volební schůze – 1D)a Den zániku členství (stejné jako den zániku funkce) a Uložíme</vt:lpstr>
      <vt:lpstr>Původní člen je vymazaný. Nyní přidáme novou fyzickou osobu</vt:lpstr>
      <vt:lpstr>Vyplníme osobní údaje. Rodné číslo se zadává s lomítkem.</vt:lpstr>
      <vt:lpstr>Po vyplnění adresy klik na                  a adresu proklikem potvrdíme.</vt:lpstr>
      <vt:lpstr>Vyplníme poslední část a dáme </vt:lpstr>
      <vt:lpstr>Stejným způsobem vymažeme, či přidáme, další členy statutárního orgánu, kontrolní komise aj….  Celou předmětnou část si dole uložíme.</vt:lpstr>
      <vt:lpstr>Uložení nás vrátilo zpět na stránku ze slajdu č. 5.  Nyní si vyplníme závěrečnou část ---- klik</vt:lpstr>
      <vt:lpstr>  V této části vyplníme: - kdo tento návrh podává za navrhovatele (spolek)/např. předseda - přílohy / více k přílohám viz další slajd  Po vyplnění si celou závěrečnou část dole uložíme.</vt:lpstr>
      <vt:lpstr>PŘÍLOHY  V souladu s § 19 zákona č. 304/2013 Sb., o veřejných rejstřících právnických a fyzických osob, je třeba k návrhu na zápis do veřejného rejstříku doložit listiny o skutečnostech, které mají být zapsány. Jedná se tedy o listiny, které prokazují skutečnosti, které navrhovatel navrhuje v návrhu na zápis do veřejného rejstříku zapsat.  Např. zápis z volební valné hromady, prezenční listinu..  Mj je potřeba přiložit také Čestné prohlášení k zápisu do veřejného rejstříku. Tedy souhlas volené osoby k zápisu s úředně ověřeným podpisem.  </vt:lpstr>
      <vt:lpstr>Vše potřebné máme vyplněno.  V tuto chvíli lze provést kontrolu údajů přes  Pokud jsou všechny údaje v pořádku, dáme</vt:lpstr>
      <vt:lpstr>Nyní už jen zvolíme způsob podání a dáme </vt:lpstr>
      <vt:lpstr>Vysvětlivky k jednotlivým volbám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Zápis změn na justici</dc:title>
  <dc:creator>Sabina Weissová</dc:creator>
  <cp:lastModifiedBy>Sabina Hanzelková</cp:lastModifiedBy>
  <cp:revision>50</cp:revision>
  <dcterms:created xsi:type="dcterms:W3CDTF">2022-05-24T07:39:06Z</dcterms:created>
  <dcterms:modified xsi:type="dcterms:W3CDTF">2024-11-07T08:48:10Z</dcterms:modified>
  <cp:contentStatus/>
</cp:coreProperties>
</file>